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0522-E1E7-4210-AEE7-14DA4BFF317E}" type="datetimeFigureOut">
              <a:rPr lang="en-US" smtClean="0"/>
              <a:pPr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FCC0A-7D2E-41A0-8BC4-E6255960B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3.wav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4.wav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5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7.wav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9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48600" cy="116205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/>
              <a:t>A Book </a:t>
            </a:r>
            <a:r>
              <a:rPr lang="en-US" sz="2800" i="1" dirty="0" smtClean="0"/>
              <a:t>by  </a:t>
            </a:r>
            <a:r>
              <a:rPr lang="en-US" sz="2800" i="1" dirty="0" err="1" smtClean="0"/>
              <a:t>Mordicai</a:t>
            </a:r>
            <a:r>
              <a:rPr lang="en-US" sz="2800" i="1" dirty="0" smtClean="0"/>
              <a:t> </a:t>
            </a:r>
            <a:r>
              <a:rPr lang="en-US" sz="2800" i="1" dirty="0"/>
              <a:t>Gerstein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343400" cy="4691063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endParaRPr lang="en-US" dirty="0"/>
          </a:p>
          <a:p>
            <a:r>
              <a:rPr lang="en-US" sz="2300" dirty="0" smtClean="0"/>
              <a:t>What </a:t>
            </a:r>
            <a:r>
              <a:rPr lang="en-US" sz="2300" dirty="0"/>
              <a:t>if you woke up one day and were a character in a book? What kind of book would it </a:t>
            </a:r>
            <a:r>
              <a:rPr lang="en-US" sz="2300" dirty="0" smtClean="0"/>
              <a:t>be? A </a:t>
            </a:r>
            <a:r>
              <a:rPr lang="en-US" sz="2300" dirty="0"/>
              <a:t>fairy tale? A mystery? An adventure? Perhaps historical fiction or science fiction is more </a:t>
            </a:r>
            <a:r>
              <a:rPr lang="en-US" sz="2300" dirty="0" smtClean="0"/>
              <a:t>to your </a:t>
            </a:r>
            <a:r>
              <a:rPr lang="en-US" sz="2300" dirty="0"/>
              <a:t>taste. Join the heroine as </a:t>
            </a:r>
            <a:r>
              <a:rPr lang="en-US" sz="2300" dirty="0">
                <a:solidFill>
                  <a:srgbClr val="FF0000"/>
                </a:solidFill>
              </a:rPr>
              <a:t>she</a:t>
            </a:r>
            <a:r>
              <a:rPr lang="en-US" sz="2300" dirty="0"/>
              <a:t> dashes through nursery rhymes, mysteries and other </a:t>
            </a:r>
            <a:r>
              <a:rPr lang="en-US" sz="2300" dirty="0" smtClean="0"/>
              <a:t>adventure on </a:t>
            </a:r>
            <a:r>
              <a:rPr lang="en-US" sz="2300" dirty="0"/>
              <a:t>her quest to find her perfect story.</a:t>
            </a:r>
          </a:p>
        </p:txBody>
      </p:sp>
      <p:pic>
        <p:nvPicPr>
          <p:cNvPr id="9" name="Content Placeholder 8" descr="a-book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3442124" cy="3581400"/>
          </a:xfrm>
        </p:spPr>
      </p:pic>
      <p:pic>
        <p:nvPicPr>
          <p:cNvPr id="7" name="a book">
            <a:hlinkClick r:id="" action="ppaction://media"/>
          </p:cNvPr>
          <p:cNvPicPr>
            <a:picLocks noRot="1" noChangeAspect="1"/>
          </p:cNvPicPr>
          <p:nvPr>
            <a:wavAudioFile r:embed="rId1" name="a book"/>
          </p:nvPr>
        </p:nvPicPr>
        <p:blipFill>
          <a:blip r:embed="rId4" cstate="print"/>
          <a:stretch>
            <a:fillRect/>
          </a:stretch>
        </p:blipFill>
        <p:spPr>
          <a:xfrm>
            <a:off x="80772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Naked Mole Rat Gets Dressed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written </a:t>
            </a:r>
            <a:r>
              <a:rPr lang="en-US" sz="2800" i="1" dirty="0"/>
              <a:t>and illustrated by Mo </a:t>
            </a:r>
            <a:r>
              <a:rPr lang="en-US" sz="2800" i="1" dirty="0" err="1"/>
              <a:t>Willems</a:t>
            </a:r>
            <a:endParaRPr lang="en-US" sz="2800" dirty="0"/>
          </a:p>
        </p:txBody>
      </p:sp>
      <p:pic>
        <p:nvPicPr>
          <p:cNvPr id="5" name="Content Placeholder 4" descr="naked-mole-rat-gets-dressed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24200" y="4267200"/>
            <a:ext cx="3333114" cy="2209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7200" cy="28321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sz="2600" dirty="0" smtClean="0"/>
              <a:t>Everyone </a:t>
            </a:r>
            <a:r>
              <a:rPr lang="en-US" sz="2600" dirty="0"/>
              <a:t>knows </a:t>
            </a:r>
            <a:r>
              <a:rPr lang="en-US" sz="2600" dirty="0">
                <a:solidFill>
                  <a:srgbClr val="FF0000"/>
                </a:solidFill>
              </a:rPr>
              <a:t>naked mole rats </a:t>
            </a:r>
            <a:r>
              <a:rPr lang="en-US" sz="2600" dirty="0"/>
              <a:t>are strange looking with their transparent wrinkly skin and </a:t>
            </a:r>
            <a:r>
              <a:rPr lang="en-US" sz="2600" dirty="0" smtClean="0"/>
              <a:t>long protruding </a:t>
            </a:r>
            <a:r>
              <a:rPr lang="en-US" sz="2600" dirty="0"/>
              <a:t>front teeth, but </a:t>
            </a:r>
            <a:r>
              <a:rPr lang="en-US" sz="2600" dirty="0">
                <a:solidFill>
                  <a:srgbClr val="FF0000"/>
                </a:solidFill>
              </a:rPr>
              <a:t>Wilbur</a:t>
            </a:r>
            <a:r>
              <a:rPr lang="en-US" sz="2600" dirty="0"/>
              <a:t> is the strangest of all. He is different from other naked </a:t>
            </a:r>
            <a:r>
              <a:rPr lang="en-US" sz="2600" dirty="0" smtClean="0"/>
              <a:t>mole rats </a:t>
            </a:r>
            <a:r>
              <a:rPr lang="en-US" sz="2600" dirty="0"/>
              <a:t>because he proudly wears clothes. When the other naked mole rats see him dressed they </a:t>
            </a:r>
            <a:r>
              <a:rPr lang="en-US" sz="2600" dirty="0" smtClean="0"/>
              <a:t>are </a:t>
            </a:r>
            <a:r>
              <a:rPr lang="en-US" sz="2600" dirty="0" smtClean="0"/>
              <a:t>shocked. When Wilbur </a:t>
            </a:r>
            <a:r>
              <a:rPr lang="en-US" sz="2600" dirty="0" smtClean="0"/>
              <a:t>decides </a:t>
            </a:r>
            <a:r>
              <a:rPr lang="en-US" sz="2600" dirty="0" smtClean="0"/>
              <a:t>to open a clothing store, </a:t>
            </a:r>
            <a:r>
              <a:rPr lang="en-US" sz="2600" dirty="0"/>
              <a:t>the </a:t>
            </a:r>
            <a:r>
              <a:rPr lang="en-US" sz="2600" dirty="0" smtClean="0"/>
              <a:t>naked mole </a:t>
            </a:r>
            <a:r>
              <a:rPr lang="en-US" sz="2600" dirty="0"/>
              <a:t>rats </a:t>
            </a:r>
            <a:r>
              <a:rPr lang="en-US" sz="2600" dirty="0" smtClean="0"/>
              <a:t>get angry. </a:t>
            </a:r>
            <a:r>
              <a:rPr lang="en-US" sz="2600" dirty="0"/>
              <a:t>They decide to share their dilemma with wise </a:t>
            </a:r>
            <a:r>
              <a:rPr lang="en-US" sz="2600" dirty="0">
                <a:solidFill>
                  <a:srgbClr val="FF0000"/>
                </a:solidFill>
              </a:rPr>
              <a:t>Grand-</a:t>
            </a:r>
            <a:r>
              <a:rPr lang="en-US" sz="2600" dirty="0" err="1">
                <a:solidFill>
                  <a:srgbClr val="FF0000"/>
                </a:solidFill>
              </a:rPr>
              <a:t>pah</a:t>
            </a:r>
            <a:r>
              <a:rPr lang="en-US" sz="2600" dirty="0"/>
              <a:t> naked mole </a:t>
            </a:r>
            <a:r>
              <a:rPr lang="en-US" sz="2600" dirty="0" smtClean="0"/>
              <a:t>rat. After </a:t>
            </a:r>
            <a:r>
              <a:rPr lang="en-US" sz="2600" dirty="0"/>
              <a:t>pondering Wilbur’s fascination with clothing, Grand-</a:t>
            </a:r>
            <a:r>
              <a:rPr lang="en-US" sz="2600" dirty="0" err="1"/>
              <a:t>pah</a:t>
            </a:r>
            <a:r>
              <a:rPr lang="en-US" sz="2600" dirty="0"/>
              <a:t> calls the colony together for </a:t>
            </a:r>
            <a:r>
              <a:rPr lang="en-US" sz="2600" dirty="0" smtClean="0"/>
              <a:t>a proclamation</a:t>
            </a:r>
            <a:r>
              <a:rPr lang="en-US" sz="2600" dirty="0"/>
              <a:t>. What will happen to Wilbur? What will Grand-</a:t>
            </a:r>
            <a:r>
              <a:rPr lang="en-US" sz="2600" dirty="0" err="1"/>
              <a:t>pah</a:t>
            </a:r>
            <a:r>
              <a:rPr lang="en-US" sz="2600" dirty="0"/>
              <a:t> say?</a:t>
            </a:r>
          </a:p>
        </p:txBody>
      </p:sp>
      <p:pic>
        <p:nvPicPr>
          <p:cNvPr id="6" name="naked mole">
            <a:hlinkClick r:id="" action="ppaction://media"/>
          </p:cNvPr>
          <p:cNvPicPr>
            <a:picLocks noRot="1" noChangeAspect="1"/>
          </p:cNvPicPr>
          <p:nvPr>
            <a:wavAudioFile r:embed="rId1" name="naked mole"/>
          </p:nvPr>
        </p:nvPicPr>
        <p:blipFill>
          <a:blip r:embed="rId4" cstate="print"/>
          <a:stretch>
            <a:fillRect/>
          </a:stretch>
        </p:blipFill>
        <p:spPr>
          <a:xfrm>
            <a:off x="82296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4676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Nikki and </a:t>
            </a:r>
            <a:r>
              <a:rPr lang="en-US" sz="2800" i="1" dirty="0" err="1"/>
              <a:t>Deja</a:t>
            </a:r>
            <a:r>
              <a:rPr lang="en-US" sz="2800" i="1" dirty="0"/>
              <a:t>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Karen English; illustrated by Laura Freeman</a:t>
            </a:r>
            <a:endParaRPr lang="en-US" sz="2800" dirty="0"/>
          </a:p>
        </p:txBody>
      </p:sp>
      <p:pic>
        <p:nvPicPr>
          <p:cNvPr id="5" name="Content Placeholder 4" descr="nikki-and-deja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1828800"/>
            <a:ext cx="2364207" cy="357611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53000" cy="46910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2400" dirty="0"/>
              <a:t>It is wonderful to have a best friend who understands you and likes everything you like. </a:t>
            </a:r>
            <a:r>
              <a:rPr lang="en-US" sz="2400" dirty="0" smtClean="0"/>
              <a:t>And what </a:t>
            </a:r>
            <a:r>
              <a:rPr lang="en-US" sz="2400" dirty="0"/>
              <a:t>could be better than having that best friend living right on your own street? </a:t>
            </a:r>
            <a:r>
              <a:rPr lang="en-US" sz="2400" dirty="0">
                <a:solidFill>
                  <a:srgbClr val="FF0000"/>
                </a:solidFill>
              </a:rPr>
              <a:t>Nikki</a:t>
            </a:r>
            <a:r>
              <a:rPr lang="en-US" sz="2400" dirty="0"/>
              <a:t> and </a:t>
            </a:r>
            <a:r>
              <a:rPr lang="en-US" sz="2400" dirty="0" err="1" smtClean="0">
                <a:solidFill>
                  <a:srgbClr val="FF0000"/>
                </a:solidFill>
              </a:rPr>
              <a:t>Deja</a:t>
            </a:r>
            <a:r>
              <a:rPr lang="en-US" sz="2400" dirty="0"/>
              <a:t> </a:t>
            </a:r>
            <a:r>
              <a:rPr lang="en-US" sz="2400" dirty="0" smtClean="0"/>
              <a:t>do </a:t>
            </a:r>
            <a:r>
              <a:rPr lang="en-US" sz="2400" dirty="0"/>
              <a:t>everything together, but when </a:t>
            </a:r>
            <a:r>
              <a:rPr lang="en-US" sz="2400" dirty="0">
                <a:solidFill>
                  <a:srgbClr val="FF0000"/>
                </a:solidFill>
              </a:rPr>
              <a:t>Antonia</a:t>
            </a:r>
            <a:r>
              <a:rPr lang="en-US" sz="2400" dirty="0"/>
              <a:t> moves into the neighborhood—they decide to make </a:t>
            </a:r>
            <a:r>
              <a:rPr lang="en-US" sz="2400" dirty="0" smtClean="0"/>
              <a:t>a club </a:t>
            </a:r>
            <a:r>
              <a:rPr lang="en-US" sz="2400" dirty="0"/>
              <a:t>that SHE can’t join. The problem is—well, I don’t want to give it away, but the rules of </a:t>
            </a:r>
            <a:r>
              <a:rPr lang="en-US" sz="2400" dirty="0" smtClean="0"/>
              <a:t>the club </a:t>
            </a:r>
            <a:r>
              <a:rPr lang="en-US" sz="2400" dirty="0"/>
              <a:t>might be just a bit too hard for one of the friends to follow. If you have a best friend, </a:t>
            </a:r>
            <a:r>
              <a:rPr lang="en-US" sz="2400" dirty="0" smtClean="0"/>
              <a:t>you will </a:t>
            </a:r>
            <a:r>
              <a:rPr lang="en-US" sz="2400" dirty="0"/>
              <a:t>BOTH want to read this book.</a:t>
            </a:r>
          </a:p>
        </p:txBody>
      </p:sp>
      <p:pic>
        <p:nvPicPr>
          <p:cNvPr id="6" name="nikki">
            <a:hlinkClick r:id="" action="ppaction://media"/>
          </p:cNvPr>
          <p:cNvPicPr>
            <a:picLocks noRot="1" noChangeAspect="1"/>
          </p:cNvPicPr>
          <p:nvPr>
            <a:wavAudioFile r:embed="rId1" name="nikki"/>
          </p:nvPr>
        </p:nvPicPr>
        <p:blipFill>
          <a:blip r:embed="rId4" cstate="print"/>
          <a:stretch>
            <a:fillRect/>
          </a:stretch>
        </p:blipFill>
        <p:spPr>
          <a:xfrm>
            <a:off x="78486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620000" cy="106680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 smtClean="0"/>
              <a:t>Our </a:t>
            </a:r>
            <a:r>
              <a:rPr lang="en-US" sz="2800" i="1" dirty="0"/>
              <a:t>Children Can Soar: A Celebration of Rosa, Barack, and the Pioneers of Change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dirty="0" smtClean="0"/>
              <a:t>Michelle </a:t>
            </a:r>
            <a:r>
              <a:rPr lang="en-US" sz="2800" dirty="0"/>
              <a:t>Cook; illustrated by 13 leading artists</a:t>
            </a:r>
          </a:p>
        </p:txBody>
      </p:sp>
      <p:pic>
        <p:nvPicPr>
          <p:cNvPr id="5" name="Content Placeholder 4" descr="our-children-can-soar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43600" y="2362200"/>
            <a:ext cx="2785110" cy="3276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905000"/>
            <a:ext cx="5181600" cy="39925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400" dirty="0" smtClean="0"/>
              <a:t>History </a:t>
            </a:r>
            <a:r>
              <a:rPr lang="en-US" sz="2400" dirty="0"/>
              <a:t>is </a:t>
            </a:r>
            <a:r>
              <a:rPr lang="en-US" sz="2400" b="1" dirty="0"/>
              <a:t>our story – and </a:t>
            </a:r>
            <a:r>
              <a:rPr lang="en-US" sz="2400" b="1" i="1" dirty="0"/>
              <a:t>Our Children Can Soar helps us to learn the stories of people </a:t>
            </a:r>
            <a:r>
              <a:rPr lang="en-US" sz="2400" b="1" i="1" dirty="0" smtClean="0"/>
              <a:t>who </a:t>
            </a:r>
            <a:r>
              <a:rPr lang="en-US" sz="2400" dirty="0" smtClean="0"/>
              <a:t>worked </a:t>
            </a:r>
            <a:r>
              <a:rPr lang="en-US" sz="2400" dirty="0"/>
              <a:t>to change laws in our country that treated others unfairly. Based on a saying from </a:t>
            </a:r>
            <a:r>
              <a:rPr lang="en-US" sz="2400" dirty="0" smtClean="0"/>
              <a:t>the 2008 </a:t>
            </a:r>
            <a:r>
              <a:rPr lang="en-US" sz="2400" dirty="0"/>
              <a:t>presidential campaign, </a:t>
            </a:r>
            <a:r>
              <a:rPr lang="en-US" sz="2400" i="1" dirty="0"/>
              <a:t>Our Children Can Soar is a picture walk through the Civil </a:t>
            </a:r>
            <a:r>
              <a:rPr lang="en-US" sz="2400" i="1" dirty="0" smtClean="0"/>
              <a:t>Rights </a:t>
            </a:r>
            <a:r>
              <a:rPr lang="en-US" sz="2400" dirty="0" smtClean="0"/>
              <a:t>movement</a:t>
            </a:r>
            <a:r>
              <a:rPr lang="en-US" sz="2400" dirty="0"/>
              <a:t>. Want to know more? Find brief biographies of the ten “pioneers of change” at </a:t>
            </a:r>
            <a:r>
              <a:rPr lang="en-US" sz="2400" dirty="0" smtClean="0"/>
              <a:t>the back </a:t>
            </a:r>
            <a:r>
              <a:rPr lang="en-US" sz="2400" dirty="0"/>
              <a:t>of the book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pic>
        <p:nvPicPr>
          <p:cNvPr id="6" name="our children">
            <a:hlinkClick r:id="" action="ppaction://media"/>
          </p:cNvPr>
          <p:cNvPicPr>
            <a:picLocks noRot="1" noChangeAspect="1"/>
          </p:cNvPicPr>
          <p:nvPr>
            <a:wavAudioFile r:embed="rId1" name="our children"/>
          </p:nvPr>
        </p:nvPicPr>
        <p:blipFill>
          <a:blip r:embed="rId4" cstate="print"/>
          <a:stretch>
            <a:fillRect/>
          </a:stretch>
        </p:blipFill>
        <p:spPr>
          <a:xfrm>
            <a:off x="83820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848600" cy="83820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/>
              <a:t>Red Sings from Treetops: A Year in Colors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Joyce </a:t>
            </a:r>
            <a:r>
              <a:rPr lang="en-US" sz="2800" i="1" dirty="0" err="1"/>
              <a:t>Sidman</a:t>
            </a:r>
            <a:r>
              <a:rPr lang="en-US" sz="2800" i="1" dirty="0"/>
              <a:t>; illustrated by </a:t>
            </a:r>
            <a:r>
              <a:rPr lang="en-US" sz="2800" i="1" dirty="0" smtClean="0"/>
              <a:t>Pamela </a:t>
            </a:r>
            <a:r>
              <a:rPr lang="en-US" sz="2800" dirty="0" err="1" smtClean="0"/>
              <a:t>Zagarenski</a:t>
            </a:r>
            <a:r>
              <a:rPr lang="en-US" sz="2800" dirty="0"/>
              <a:t>.</a:t>
            </a:r>
          </a:p>
        </p:txBody>
      </p:sp>
      <p:pic>
        <p:nvPicPr>
          <p:cNvPr id="5" name="Content Placeholder 4" descr="red-sings-from-treetops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2209800"/>
            <a:ext cx="2667000" cy="2667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4648200" cy="46910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400" dirty="0" smtClean="0"/>
              <a:t>Can </a:t>
            </a:r>
            <a:r>
              <a:rPr lang="en-US" sz="2400" dirty="0"/>
              <a:t>you hear red? Can you taste yellow? In this color-drenched poetry book, you can! The </a:t>
            </a:r>
            <a:r>
              <a:rPr lang="en-US" sz="2400" dirty="0" smtClean="0"/>
              <a:t>four seasons </a:t>
            </a:r>
            <a:r>
              <a:rPr lang="en-US" sz="2400" dirty="0"/>
              <a:t>come alive through the colors that dominate them. The words are imaginative and </a:t>
            </a:r>
            <a:r>
              <a:rPr lang="en-US" sz="2400" dirty="0" smtClean="0"/>
              <a:t>the Illustrations </a:t>
            </a:r>
            <a:r>
              <a:rPr lang="en-US" sz="2400" dirty="0"/>
              <a:t>rich and </a:t>
            </a:r>
            <a:r>
              <a:rPr lang="en-US" sz="2400" dirty="0" smtClean="0"/>
              <a:t>lively. Experience </a:t>
            </a:r>
            <a:r>
              <a:rPr lang="en-US" sz="2400" dirty="0"/>
              <a:t>the joys of each season in a new way!</a:t>
            </a:r>
          </a:p>
        </p:txBody>
      </p:sp>
      <p:pic>
        <p:nvPicPr>
          <p:cNvPr id="6" name="red sings">
            <a:hlinkClick r:id="" action="ppaction://media"/>
          </p:cNvPr>
          <p:cNvPicPr>
            <a:picLocks noRot="1" noChangeAspect="1"/>
          </p:cNvPicPr>
          <p:nvPr>
            <a:wavAudioFile r:embed="rId1" name="red sings"/>
          </p:nvPr>
        </p:nvPicPr>
        <p:blipFill>
          <a:blip r:embed="rId4" cstate="print"/>
          <a:stretch>
            <a:fillRect/>
          </a:stretch>
        </p:blipFill>
        <p:spPr>
          <a:xfrm>
            <a:off x="8001000" y="579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Tsunami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 err="1"/>
              <a:t>Kimiko</a:t>
            </a:r>
            <a:r>
              <a:rPr lang="en-US" sz="2800" i="1" dirty="0"/>
              <a:t> </a:t>
            </a:r>
            <a:r>
              <a:rPr lang="en-US" sz="2800" i="1" dirty="0" err="1"/>
              <a:t>Kajikawa</a:t>
            </a:r>
            <a:r>
              <a:rPr lang="en-US" sz="2800" i="1" dirty="0"/>
              <a:t>; illustrated by Ed Young.</a:t>
            </a:r>
            <a:endParaRPr lang="en-US" sz="2800" dirty="0"/>
          </a:p>
        </p:txBody>
      </p:sp>
      <p:pic>
        <p:nvPicPr>
          <p:cNvPr id="5" name="Content Placeholder 4" descr="tsunami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905000"/>
            <a:ext cx="3273450" cy="394127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19600" cy="46910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A </a:t>
            </a:r>
            <a:r>
              <a:rPr lang="en-US" sz="2800" dirty="0"/>
              <a:t>wealthy </a:t>
            </a:r>
            <a:r>
              <a:rPr lang="en-US" sz="2800" dirty="0">
                <a:solidFill>
                  <a:srgbClr val="FF0000"/>
                </a:solidFill>
              </a:rPr>
              <a:t>elder</a:t>
            </a:r>
            <a:r>
              <a:rPr lang="en-US" sz="2800" dirty="0"/>
              <a:t> in a Japanese seaside village decides not to join the rest of the village during </a:t>
            </a:r>
            <a:r>
              <a:rPr lang="en-US" sz="2800" dirty="0" smtClean="0"/>
              <a:t>a rice </a:t>
            </a:r>
            <a:r>
              <a:rPr lang="en-US" sz="2800" dirty="0"/>
              <a:t>harvest celebration. His decision leaves him in his home on the hilltop where he sees </a:t>
            </a:r>
            <a:r>
              <a:rPr lang="en-US" sz="2800" dirty="0" smtClean="0"/>
              <a:t>the signs </a:t>
            </a:r>
            <a:r>
              <a:rPr lang="en-US" sz="2800" dirty="0"/>
              <a:t>of an approaching tsunami. His quick thinking action to set his own rice fields on </a:t>
            </a:r>
            <a:r>
              <a:rPr lang="en-US" sz="2800" dirty="0" smtClean="0"/>
              <a:t>fire seemed </a:t>
            </a:r>
            <a:r>
              <a:rPr lang="en-US" sz="2800" dirty="0"/>
              <a:t>strange to his </a:t>
            </a:r>
            <a:r>
              <a:rPr lang="en-US" sz="2800" dirty="0">
                <a:solidFill>
                  <a:srgbClr val="FF0000"/>
                </a:solidFill>
              </a:rPr>
              <a:t>grandson</a:t>
            </a:r>
            <a:r>
              <a:rPr lang="en-US" sz="2800" dirty="0"/>
              <a:t>, but the motives become quite clear when the whole </a:t>
            </a:r>
            <a:r>
              <a:rPr lang="en-US" sz="2800" dirty="0" smtClean="0"/>
              <a:t>village rushed </a:t>
            </a:r>
            <a:r>
              <a:rPr lang="en-US" sz="2800" dirty="0"/>
              <a:t>to the hill to put out the fires and are saved from the tsunami. Let Ed Young’s </a:t>
            </a:r>
            <a:r>
              <a:rPr lang="en-US" sz="2800" dirty="0" smtClean="0"/>
              <a:t>illustration sweep </a:t>
            </a:r>
            <a:r>
              <a:rPr lang="en-US" sz="2800" dirty="0"/>
              <a:t>you away</a:t>
            </a:r>
            <a:r>
              <a:rPr lang="en-US" dirty="0"/>
              <a:t>!</a:t>
            </a:r>
          </a:p>
        </p:txBody>
      </p:sp>
      <p:pic>
        <p:nvPicPr>
          <p:cNvPr id="6" name="Tsunami">
            <a:hlinkClick r:id="" action="ppaction://media"/>
          </p:cNvPr>
          <p:cNvPicPr>
            <a:picLocks noRot="1" noChangeAspect="1"/>
          </p:cNvPicPr>
          <p:nvPr>
            <a:wavAudioFile r:embed="rId1" name="Tsunami"/>
          </p:nvPr>
        </p:nvPicPr>
        <p:blipFill>
          <a:blip r:embed="rId4" cstate="print"/>
          <a:stretch>
            <a:fillRect/>
          </a:stretch>
        </p:blipFill>
        <p:spPr>
          <a:xfrm>
            <a:off x="8077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7200" cy="1162050"/>
          </a:xfrm>
        </p:spPr>
        <p:txBody>
          <a:bodyPr>
            <a:normAutofit/>
          </a:bodyPr>
          <a:lstStyle/>
          <a:p>
            <a:r>
              <a:rPr lang="en-US" sz="2800" i="1" dirty="0" err="1"/>
              <a:t>Zarafa</a:t>
            </a:r>
            <a:r>
              <a:rPr lang="en-US" sz="2800" i="1" dirty="0"/>
              <a:t>, the Giraffe Who Walked to the King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Judith St. George Illustrated by Britt Spencer</a:t>
            </a:r>
            <a:endParaRPr lang="en-US" sz="2800" dirty="0"/>
          </a:p>
        </p:txBody>
      </p:sp>
      <p:pic>
        <p:nvPicPr>
          <p:cNvPr id="5" name="Content Placeholder 4" descr="zarafa-the-giraffe-who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86400" y="2057400"/>
            <a:ext cx="2819400" cy="2819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800600" cy="46910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400" dirty="0"/>
              <a:t>“Let’s go see the giraffes first,” is often heard at the zoo. Here’s the story of a very </a:t>
            </a:r>
            <a:r>
              <a:rPr lang="en-US" sz="2400" dirty="0" smtClean="0"/>
              <a:t>special giraffe </a:t>
            </a:r>
            <a:r>
              <a:rPr lang="en-US" sz="2400" dirty="0"/>
              <a:t>who traveled all the way from Africa to Paris, France a long time ago. Given as a gift </a:t>
            </a:r>
            <a:r>
              <a:rPr lang="en-US" sz="2400" dirty="0" smtClean="0"/>
              <a:t>to the </a:t>
            </a:r>
            <a:r>
              <a:rPr lang="en-US" sz="2400" dirty="0"/>
              <a:t>King of France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dirty="0" err="1">
                <a:solidFill>
                  <a:srgbClr val="FF0000"/>
                </a:solidFill>
              </a:rPr>
              <a:t>Zarafa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traveled many miles by boat and walked the last 500 miles. The </a:t>
            </a:r>
            <a:r>
              <a:rPr lang="en-US" sz="2400" dirty="0" smtClean="0"/>
              <a:t>king and </a:t>
            </a:r>
            <a:r>
              <a:rPr lang="en-US" sz="2400" dirty="0"/>
              <a:t>his subjects were quite enthralled with this exotic creature. The next time you visit giraffes </a:t>
            </a:r>
            <a:r>
              <a:rPr lang="en-US" sz="2400" dirty="0" smtClean="0"/>
              <a:t>at the </a:t>
            </a:r>
            <a:r>
              <a:rPr lang="en-US" sz="2400" dirty="0"/>
              <a:t>zoo, I am sure you will think of </a:t>
            </a:r>
            <a:r>
              <a:rPr lang="en-US" sz="2400" dirty="0" err="1"/>
              <a:t>Zarafa</a:t>
            </a:r>
            <a:r>
              <a:rPr lang="en-US" sz="2400" dirty="0"/>
              <a:t>.</a:t>
            </a:r>
          </a:p>
        </p:txBody>
      </p:sp>
      <p:pic>
        <p:nvPicPr>
          <p:cNvPr id="6" name="zarafa">
            <a:hlinkClick r:id="" action="ppaction://media"/>
          </p:cNvPr>
          <p:cNvPicPr>
            <a:picLocks noRot="1" noChangeAspect="1"/>
          </p:cNvPicPr>
          <p:nvPr>
            <a:wavAudioFile r:embed="rId1" name="zarafa"/>
          </p:nvPr>
        </p:nvPicPr>
        <p:blipFill>
          <a:blip r:embed="rId4" cstate="print"/>
          <a:stretch>
            <a:fillRect/>
          </a:stretch>
        </p:blipFill>
        <p:spPr>
          <a:xfrm>
            <a:off x="82296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962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Bad to the </a:t>
            </a:r>
            <a:r>
              <a:rPr lang="en-US" sz="2800" i="1" dirty="0" smtClean="0"/>
              <a:t>Bone</a:t>
            </a:r>
            <a:br>
              <a:rPr lang="en-US" sz="2800" i="1" dirty="0" smtClean="0"/>
            </a:br>
            <a:r>
              <a:rPr lang="en-US" sz="2800" i="1" dirty="0" smtClean="0"/>
              <a:t> by Lucy </a:t>
            </a:r>
            <a:r>
              <a:rPr lang="en-US" sz="2800" i="1" dirty="0"/>
              <a:t>Nolan; </a:t>
            </a:r>
            <a:r>
              <a:rPr lang="en-US" sz="2800" i="1" dirty="0" smtClean="0"/>
              <a:t>illustrated </a:t>
            </a:r>
            <a:r>
              <a:rPr lang="en-US" sz="2800" i="1" dirty="0"/>
              <a:t>by Mike Reed</a:t>
            </a:r>
            <a:endParaRPr lang="en-US" sz="2800" dirty="0"/>
          </a:p>
        </p:txBody>
      </p:sp>
      <p:pic>
        <p:nvPicPr>
          <p:cNvPr id="5" name="Content Placeholder 4" descr="bad-to-the-bone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0" y="2057400"/>
            <a:ext cx="2219325" cy="3429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53000" cy="4691063"/>
          </a:xfrm>
        </p:spPr>
        <p:txBody>
          <a:bodyPr>
            <a:normAutofit lnSpcReduction="10000"/>
          </a:bodyPr>
          <a:lstStyle/>
          <a:p>
            <a:endParaRPr lang="en-US" sz="16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Down </a:t>
            </a:r>
            <a:r>
              <a:rPr lang="en-US" sz="2800" dirty="0">
                <a:solidFill>
                  <a:srgbClr val="FF0000"/>
                </a:solidFill>
              </a:rPr>
              <a:t>Girl </a:t>
            </a:r>
            <a:r>
              <a:rPr lang="en-US" sz="2800" dirty="0"/>
              <a:t>is a rambunctious dog who has a dog friend named </a:t>
            </a:r>
            <a:r>
              <a:rPr lang="en-US" sz="2800" dirty="0">
                <a:solidFill>
                  <a:srgbClr val="FF0000"/>
                </a:solidFill>
              </a:rPr>
              <a:t>Sit</a:t>
            </a:r>
            <a:r>
              <a:rPr lang="en-US" sz="2800" dirty="0"/>
              <a:t>, a human master named </a:t>
            </a:r>
            <a:r>
              <a:rPr lang="en-US" sz="2800" dirty="0" smtClean="0">
                <a:solidFill>
                  <a:srgbClr val="FF0000"/>
                </a:solidFill>
              </a:rPr>
              <a:t>Rruff</a:t>
            </a:r>
            <a:r>
              <a:rPr lang="en-US" sz="2800" dirty="0" smtClean="0"/>
              <a:t>, and </a:t>
            </a:r>
            <a:r>
              <a:rPr lang="en-US" sz="2800" dirty="0"/>
              <a:t>an archenemy named </a:t>
            </a:r>
            <a:r>
              <a:rPr lang="en-US" sz="2800" dirty="0">
                <a:solidFill>
                  <a:srgbClr val="FF0000"/>
                </a:solidFill>
              </a:rPr>
              <a:t>Here Kitty </a:t>
            </a:r>
            <a:r>
              <a:rPr lang="en-US" sz="2800" dirty="0" err="1">
                <a:solidFill>
                  <a:srgbClr val="FF0000"/>
                </a:solidFill>
              </a:rPr>
              <a:t>Kitty</a:t>
            </a:r>
            <a:r>
              <a:rPr lang="en-US" sz="2800" dirty="0"/>
              <a:t>. This cast of characters romps through a “</a:t>
            </a:r>
            <a:r>
              <a:rPr lang="en-US" sz="2800" dirty="0" smtClean="0"/>
              <a:t>whose-on first” type </a:t>
            </a:r>
            <a:r>
              <a:rPr lang="en-US" sz="2800" dirty="0"/>
              <a:t>adventure. Join the hilarity and confusion as </a:t>
            </a:r>
            <a:r>
              <a:rPr lang="en-US" sz="2800" dirty="0" smtClean="0"/>
              <a:t>these pets </a:t>
            </a:r>
            <a:r>
              <a:rPr lang="en-US" sz="2800" dirty="0"/>
              <a:t>try to train their masters. </a:t>
            </a:r>
            <a:r>
              <a:rPr lang="en-US" sz="2800" dirty="0" smtClean="0"/>
              <a:t>Can Down </a:t>
            </a:r>
            <a:r>
              <a:rPr lang="en-US" sz="2800" dirty="0"/>
              <a:t>Girl’s master really be called Rruff?</a:t>
            </a:r>
          </a:p>
        </p:txBody>
      </p:sp>
      <p:pic>
        <p:nvPicPr>
          <p:cNvPr id="6" name="bad to the bone">
            <a:hlinkClick r:id="" action="ppaction://media"/>
          </p:cNvPr>
          <p:cNvPicPr>
            <a:picLocks noRot="1" noChangeAspect="1"/>
          </p:cNvPicPr>
          <p:nvPr>
            <a:wavAudioFile r:embed="rId1" name="bad to the bone"/>
          </p:nvPr>
        </p:nvPicPr>
        <p:blipFill>
          <a:blip r:embed="rId4" cstate="print"/>
          <a:stretch>
            <a:fillRect/>
          </a:stretch>
        </p:blipFill>
        <p:spPr>
          <a:xfrm>
            <a:off x="82296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200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Bats at the Library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Brian Lies</a:t>
            </a:r>
            <a:endParaRPr lang="en-US" sz="2800" dirty="0"/>
          </a:p>
        </p:txBody>
      </p:sp>
      <p:pic>
        <p:nvPicPr>
          <p:cNvPr id="5" name="Content Placeholder 4" descr="bats-at-the-library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29940" cy="2743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343400" cy="46910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Bats</a:t>
            </a:r>
            <a:r>
              <a:rPr lang="en-US" sz="2800" dirty="0" smtClean="0"/>
              <a:t> </a:t>
            </a:r>
            <a:r>
              <a:rPr lang="en-US" sz="2800" dirty="0"/>
              <a:t>are nocturnal – not seen during the day nor able to enjoy playing on a sunny beach nor </a:t>
            </a:r>
            <a:r>
              <a:rPr lang="en-US" sz="2800" dirty="0" smtClean="0"/>
              <a:t>able to </a:t>
            </a:r>
            <a:r>
              <a:rPr lang="en-US" sz="2800" dirty="0"/>
              <a:t>check out books at the local library. What do you think happens when some bored </a:t>
            </a:r>
            <a:r>
              <a:rPr lang="en-US" sz="2800" dirty="0" smtClean="0"/>
              <a:t>bats discover </a:t>
            </a:r>
            <a:r>
              <a:rPr lang="en-US" sz="2800" dirty="0"/>
              <a:t>an open window in the local public library? They swoop in, of course! Read Bats </a:t>
            </a:r>
            <a:r>
              <a:rPr lang="en-US" sz="2800" dirty="0" smtClean="0"/>
              <a:t>At The </a:t>
            </a:r>
            <a:r>
              <a:rPr lang="en-US" sz="2800" dirty="0"/>
              <a:t>Library to see what mischief and fun a group of book-loving bats can find one </a:t>
            </a:r>
            <a:r>
              <a:rPr lang="en-US" sz="2800" dirty="0" smtClean="0"/>
              <a:t>night. Goodnight </a:t>
            </a:r>
            <a:r>
              <a:rPr lang="en-US" sz="2800" dirty="0"/>
              <a:t>Sun, or Little Red Riding Bat anyone?</a:t>
            </a:r>
          </a:p>
        </p:txBody>
      </p:sp>
      <p:pic>
        <p:nvPicPr>
          <p:cNvPr id="6" name="bats at the library">
            <a:hlinkClick r:id="" action="ppaction://media"/>
          </p:cNvPr>
          <p:cNvPicPr>
            <a:picLocks noRot="1" noChangeAspect="1"/>
          </p:cNvPicPr>
          <p:nvPr>
            <a:wavAudioFile r:embed="rId1" name="bats at the library"/>
          </p:nvPr>
        </p:nvPicPr>
        <p:blipFill>
          <a:blip r:embed="rId4" cstate="print"/>
          <a:stretch>
            <a:fillRect/>
          </a:stretch>
        </p:blipFill>
        <p:spPr>
          <a:xfrm>
            <a:off x="79248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924800" cy="82550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/>
              <a:t>Chester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written </a:t>
            </a:r>
            <a:r>
              <a:rPr lang="en-US" sz="2800" i="1" dirty="0"/>
              <a:t>and illustrated by </a:t>
            </a:r>
            <a:r>
              <a:rPr lang="en-US" sz="2800" i="1" dirty="0" err="1"/>
              <a:t>Mélanie</a:t>
            </a:r>
            <a:r>
              <a:rPr lang="en-US" sz="2800" i="1" dirty="0"/>
              <a:t> Watt.</a:t>
            </a:r>
            <a:endParaRPr lang="en-US" sz="2800" dirty="0"/>
          </a:p>
        </p:txBody>
      </p:sp>
      <p:pic>
        <p:nvPicPr>
          <p:cNvPr id="5" name="Content Placeholder 4" descr="chester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5000" y="1905000"/>
            <a:ext cx="2659420" cy="312873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800600" cy="46910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800" dirty="0" smtClean="0"/>
              <a:t>How </a:t>
            </a:r>
            <a:r>
              <a:rPr lang="en-US" sz="2800" dirty="0"/>
              <a:t>would you like to have the story you are working on rewritten by your jealous cat? </a:t>
            </a:r>
            <a:r>
              <a:rPr lang="en-US" sz="2800" dirty="0" smtClean="0"/>
              <a:t>That’s exactly </a:t>
            </a:r>
            <a:r>
              <a:rPr lang="en-US" sz="2800" dirty="0"/>
              <a:t>what happens to </a:t>
            </a:r>
            <a:r>
              <a:rPr lang="en-US" sz="2800" dirty="0" err="1"/>
              <a:t>Mélanie</a:t>
            </a:r>
            <a:r>
              <a:rPr lang="en-US" sz="2800" dirty="0"/>
              <a:t> Watt when </a:t>
            </a:r>
            <a:r>
              <a:rPr lang="en-US" sz="2800" dirty="0">
                <a:solidFill>
                  <a:srgbClr val="FF0000"/>
                </a:solidFill>
              </a:rPr>
              <a:t>Chester</a:t>
            </a:r>
            <a:r>
              <a:rPr lang="en-US" sz="2800" dirty="0"/>
              <a:t>, armed with a red marker, takes over </a:t>
            </a:r>
            <a:r>
              <a:rPr lang="en-US" sz="2800" dirty="0" smtClean="0"/>
              <a:t>and makes </a:t>
            </a:r>
            <a:r>
              <a:rPr lang="en-US" sz="2800" dirty="0"/>
              <a:t>himself the star of the book. Will </a:t>
            </a:r>
            <a:r>
              <a:rPr lang="en-US" sz="2800" dirty="0" err="1"/>
              <a:t>Mélanie</a:t>
            </a:r>
            <a:r>
              <a:rPr lang="en-US" sz="2800" dirty="0"/>
              <a:t> ever get control of her book or Chester? </a:t>
            </a:r>
            <a:r>
              <a:rPr lang="en-US" sz="2800" dirty="0" smtClean="0"/>
              <a:t>Read this </a:t>
            </a:r>
            <a:r>
              <a:rPr lang="en-US" sz="2800" dirty="0"/>
              <a:t>hilarious story to find out!</a:t>
            </a:r>
          </a:p>
        </p:txBody>
      </p:sp>
      <p:pic>
        <p:nvPicPr>
          <p:cNvPr id="6" name="chester">
            <a:hlinkClick r:id="" action="ppaction://media"/>
          </p:cNvPr>
          <p:cNvPicPr>
            <a:picLocks noRot="1" noChangeAspect="1"/>
          </p:cNvPicPr>
          <p:nvPr>
            <a:wavAudioFile r:embed="rId1" name="chester"/>
          </p:nvPr>
        </p:nvPicPr>
        <p:blipFill>
          <a:blip r:embed="rId4" cstate="print"/>
          <a:stretch>
            <a:fillRect/>
          </a:stretch>
        </p:blipFill>
        <p:spPr>
          <a:xfrm>
            <a:off x="80772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486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Dirk Bones and the Mystery of the Missing </a:t>
            </a:r>
            <a:r>
              <a:rPr lang="en-US" sz="2800" i="1" dirty="0" smtClean="0"/>
              <a:t>Book</a:t>
            </a:r>
            <a:br>
              <a:rPr lang="en-US" sz="2800" i="1" dirty="0" smtClean="0"/>
            </a:br>
            <a:r>
              <a:rPr lang="en-US" sz="2800" i="1" dirty="0" smtClean="0"/>
              <a:t> </a:t>
            </a:r>
            <a:r>
              <a:rPr lang="en-US" sz="2800" i="1" dirty="0"/>
              <a:t>written and illustrated by Doug Cushman</a:t>
            </a:r>
            <a:endParaRPr lang="en-US" sz="2800" dirty="0"/>
          </a:p>
        </p:txBody>
      </p:sp>
      <p:pic>
        <p:nvPicPr>
          <p:cNvPr id="5" name="Content Placeholder 4" descr="dirk-bones-and-the-myster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43600" y="1752600"/>
            <a:ext cx="2160270" cy="3200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53000" cy="46910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2400" dirty="0" smtClean="0"/>
              <a:t>Something </a:t>
            </a:r>
            <a:r>
              <a:rPr lang="en-US" sz="2400" dirty="0"/>
              <a:t>frightening is happening in the town of Ghostly. Books are disappearing, </a:t>
            </a:r>
            <a:r>
              <a:rPr lang="en-US" sz="2400" dirty="0" smtClean="0"/>
              <a:t>but strangely</a:t>
            </a:r>
            <a:r>
              <a:rPr lang="en-US" sz="2400" dirty="0"/>
              <a:t>, only books written by famous author, </a:t>
            </a:r>
            <a:r>
              <a:rPr lang="en-US" sz="2400" dirty="0">
                <a:solidFill>
                  <a:srgbClr val="FF0000"/>
                </a:solidFill>
              </a:rPr>
              <a:t>Edgar </a:t>
            </a:r>
            <a:r>
              <a:rPr lang="en-US" sz="2400" dirty="0" err="1">
                <a:solidFill>
                  <a:srgbClr val="FF0000"/>
                </a:solidFill>
              </a:rPr>
              <a:t>Bleek</a:t>
            </a:r>
            <a:r>
              <a:rPr lang="en-US" sz="2400" dirty="0"/>
              <a:t>. </a:t>
            </a:r>
            <a:r>
              <a:rPr lang="en-US" sz="2400" dirty="0">
                <a:solidFill>
                  <a:srgbClr val="FF0000"/>
                </a:solidFill>
              </a:rPr>
              <a:t>Dirk Bones</a:t>
            </a:r>
            <a:r>
              <a:rPr lang="en-US" sz="2400" dirty="0"/>
              <a:t>, ace reporter for </a:t>
            </a:r>
            <a:r>
              <a:rPr lang="en-US" sz="2400" i="1" dirty="0" smtClean="0"/>
              <a:t>The Ghostly </a:t>
            </a:r>
            <a:r>
              <a:rPr lang="en-US" sz="2400" i="1" dirty="0"/>
              <a:t>Tombs, is on the case immediately. Beginning with a visit to </a:t>
            </a:r>
            <a:r>
              <a:rPr lang="en-US" sz="2400" i="1" dirty="0" err="1"/>
              <a:t>Bleek’s</a:t>
            </a:r>
            <a:r>
              <a:rPr lang="en-US" sz="2400" i="1" dirty="0"/>
              <a:t> home, </a:t>
            </a:r>
            <a:r>
              <a:rPr lang="en-US" sz="2400" i="1" dirty="0" smtClean="0"/>
              <a:t>he </a:t>
            </a:r>
            <a:r>
              <a:rPr lang="en-US" sz="2400" dirty="0" smtClean="0"/>
              <a:t>interviews </a:t>
            </a:r>
            <a:r>
              <a:rPr lang="en-US" sz="2400" dirty="0"/>
              <a:t>the author for some leads but has no luck. At the library, he finds out that all of </a:t>
            </a:r>
            <a:r>
              <a:rPr lang="en-US" sz="2400" dirty="0" smtClean="0"/>
              <a:t>their Edgar </a:t>
            </a:r>
            <a:r>
              <a:rPr lang="en-US" sz="2400" dirty="0" err="1"/>
              <a:t>Bleek</a:t>
            </a:r>
            <a:r>
              <a:rPr lang="en-US" sz="2400" dirty="0"/>
              <a:t> books are missing too, but there is a clue. Read </a:t>
            </a:r>
            <a:r>
              <a:rPr lang="en-US" sz="2400" i="1" dirty="0"/>
              <a:t>Dirk Bones and the Mystery of </a:t>
            </a:r>
            <a:r>
              <a:rPr lang="en-US" sz="2400" i="1" dirty="0" smtClean="0"/>
              <a:t>the Missing </a:t>
            </a:r>
            <a:r>
              <a:rPr lang="en-US" sz="2400" i="1" dirty="0"/>
              <a:t>Books to find out what happens in this wonderfully bizarre mystery of missing books.</a:t>
            </a:r>
            <a:endParaRPr lang="en-US" sz="2400" dirty="0"/>
          </a:p>
        </p:txBody>
      </p:sp>
      <p:pic>
        <p:nvPicPr>
          <p:cNvPr id="6" name="dirk bones">
            <a:hlinkClick r:id="" action="ppaction://media"/>
          </p:cNvPr>
          <p:cNvPicPr>
            <a:picLocks noRot="1" noChangeAspect="1"/>
          </p:cNvPicPr>
          <p:nvPr>
            <a:wavAudioFile r:embed="rId1" name="dirk bones"/>
          </p:nvPr>
        </p:nvPicPr>
        <p:blipFill>
          <a:blip r:embed="rId4" cstate="print"/>
          <a:stretch>
            <a:fillRect/>
          </a:stretch>
        </p:blipFill>
        <p:spPr>
          <a:xfrm>
            <a:off x="79248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486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Goof-Off Goalie (Gym Shorts Series)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Betty Hicks; illustrated by Adam McCauley</a:t>
            </a:r>
            <a:endParaRPr lang="en-US" sz="2800" dirty="0"/>
          </a:p>
        </p:txBody>
      </p:sp>
      <p:pic>
        <p:nvPicPr>
          <p:cNvPr id="5" name="Content Placeholder 4" descr="goof-off-goalie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1828800"/>
            <a:ext cx="2684992" cy="3276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029200" cy="46910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800" dirty="0"/>
              <a:t>Ten-year old </a:t>
            </a:r>
            <a:r>
              <a:rPr lang="en-US" sz="2800" dirty="0">
                <a:solidFill>
                  <a:srgbClr val="FF0000"/>
                </a:solidFill>
              </a:rPr>
              <a:t>Goose</a:t>
            </a:r>
            <a:r>
              <a:rPr lang="en-US" sz="2800" dirty="0"/>
              <a:t> makes a wish on his birthday candles that his soccer team’s goalie </a:t>
            </a:r>
            <a:r>
              <a:rPr lang="en-US" sz="2800" dirty="0" smtClean="0"/>
              <a:t>would disappear </a:t>
            </a:r>
            <a:r>
              <a:rPr lang="en-US" sz="2800" dirty="0"/>
              <a:t>so Goose can take his place. Half the wish comes true! The goalie moves away, </a:t>
            </a:r>
            <a:r>
              <a:rPr lang="en-US" sz="2800" dirty="0" smtClean="0"/>
              <a:t>but Coach </a:t>
            </a:r>
            <a:r>
              <a:rPr lang="en-US" sz="2800" dirty="0"/>
              <a:t>thinks Goose lacks focus – and Goose’s try-out seems to prove that! That’s </a:t>
            </a:r>
            <a:r>
              <a:rPr lang="en-US" sz="2800" dirty="0" smtClean="0"/>
              <a:t>when Goose’s </a:t>
            </a:r>
            <a:r>
              <a:rPr lang="en-US" sz="2800" dirty="0"/>
              <a:t>friends step in and develop a plan to help Goose make his wish come true. Will </a:t>
            </a:r>
            <a:r>
              <a:rPr lang="en-US" sz="2800" dirty="0" smtClean="0"/>
              <a:t>it work</a:t>
            </a:r>
            <a:r>
              <a:rPr lang="en-US" sz="2800" dirty="0"/>
              <a:t>? Or will Goose still be the team goof-off? This is the second in the Gym Shorts series. </a:t>
            </a:r>
            <a:r>
              <a:rPr lang="en-US" sz="2800" dirty="0" smtClean="0"/>
              <a:t>If you </a:t>
            </a:r>
            <a:r>
              <a:rPr lang="en-US" sz="2800" dirty="0"/>
              <a:t>like soccer, this action book is for you!</a:t>
            </a:r>
          </a:p>
        </p:txBody>
      </p:sp>
      <p:pic>
        <p:nvPicPr>
          <p:cNvPr id="6" name="goof">
            <a:hlinkClick r:id="" action="ppaction://media"/>
          </p:cNvPr>
          <p:cNvPicPr>
            <a:picLocks noRot="1" noChangeAspect="1"/>
          </p:cNvPicPr>
          <p:nvPr>
            <a:wavAudioFile r:embed="rId1" name="goof"/>
          </p:nvPr>
        </p:nvPicPr>
        <p:blipFill>
          <a:blip r:embed="rId4" cstate="print"/>
          <a:stretch>
            <a:fillRect/>
          </a:stretch>
        </p:blipFill>
        <p:spPr>
          <a:xfrm>
            <a:off x="81534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724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Ivan the </a:t>
            </a:r>
            <a:r>
              <a:rPr lang="en-US" sz="2800" i="1" dirty="0" smtClean="0"/>
              <a:t>Terrier</a:t>
            </a:r>
            <a:br>
              <a:rPr lang="en-US" sz="2800" i="1" dirty="0" smtClean="0"/>
            </a:br>
            <a:r>
              <a:rPr lang="en-US" sz="2800" i="1" dirty="0" smtClean="0"/>
              <a:t>written </a:t>
            </a:r>
            <a:r>
              <a:rPr lang="en-US" sz="2800" i="1" dirty="0"/>
              <a:t>and illustrated by Peter </a:t>
            </a:r>
            <a:r>
              <a:rPr lang="en-US" sz="2800" i="1" dirty="0" err="1"/>
              <a:t>Catalanotto</a:t>
            </a:r>
            <a:r>
              <a:rPr lang="en-US" sz="2800" i="1" dirty="0"/>
              <a:t>.</a:t>
            </a:r>
            <a:endParaRPr lang="en-US" sz="2800" dirty="0"/>
          </a:p>
        </p:txBody>
      </p:sp>
      <p:pic>
        <p:nvPicPr>
          <p:cNvPr id="5" name="Content Placeholder 4" descr="ivan-the-terrier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905000"/>
            <a:ext cx="3230033" cy="357788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95800" cy="4691063"/>
          </a:xfrm>
        </p:spPr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Meet </a:t>
            </a:r>
            <a:r>
              <a:rPr lang="en-US" sz="2800" dirty="0">
                <a:solidFill>
                  <a:srgbClr val="FF0000"/>
                </a:solidFill>
              </a:rPr>
              <a:t>Ivan</a:t>
            </a:r>
            <a:r>
              <a:rPr lang="en-US" sz="2800" dirty="0"/>
              <a:t>, a fun loving energetic pup with an attitude. Along with lots of attention, Ivan </a:t>
            </a:r>
            <a:r>
              <a:rPr lang="en-US" sz="2800" dirty="0" smtClean="0"/>
              <a:t>adores stories</a:t>
            </a:r>
            <a:r>
              <a:rPr lang="en-US" sz="2800" dirty="0"/>
              <a:t>. How he makes each story his own -while still being the center of attention- will </a:t>
            </a:r>
            <a:r>
              <a:rPr lang="en-US" sz="2800" dirty="0" smtClean="0"/>
              <a:t>surprise and </a:t>
            </a:r>
            <a:r>
              <a:rPr lang="en-US" sz="2800" dirty="0"/>
              <a:t>please you!</a:t>
            </a:r>
          </a:p>
        </p:txBody>
      </p:sp>
      <p:pic>
        <p:nvPicPr>
          <p:cNvPr id="6" name="ivan">
            <a:hlinkClick r:id="" action="ppaction://media"/>
          </p:cNvPr>
          <p:cNvPicPr>
            <a:picLocks noRot="1" noChangeAspect="1"/>
          </p:cNvPicPr>
          <p:nvPr>
            <a:wavAudioFile r:embed="rId1" name="ivan"/>
          </p:nvPr>
        </p:nvPicPr>
        <p:blipFill>
          <a:blip r:embed="rId4" cstate="print"/>
          <a:stretch>
            <a:fillRect/>
          </a:stretch>
        </p:blipFill>
        <p:spPr>
          <a:xfrm>
            <a:off x="81534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848600" cy="116205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/>
              <a:t>The King’s Taster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Kenneth </a:t>
            </a:r>
            <a:r>
              <a:rPr lang="en-US" sz="2800" i="1" dirty="0" err="1"/>
              <a:t>Oppel</a:t>
            </a:r>
            <a:r>
              <a:rPr lang="en-US" sz="2800" i="1" dirty="0"/>
              <a:t>;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paintings </a:t>
            </a:r>
            <a:r>
              <a:rPr lang="en-US" sz="2800" i="1" dirty="0"/>
              <a:t>by Steve Johnson and Lou Fancher</a:t>
            </a:r>
            <a:endParaRPr lang="en-US" sz="2800" dirty="0"/>
          </a:p>
        </p:txBody>
      </p:sp>
      <p:pic>
        <p:nvPicPr>
          <p:cNvPr id="5" name="Content Placeholder 4" descr="kings-taster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86400" y="1828800"/>
            <a:ext cx="3196167" cy="3810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724400" cy="4691063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800" dirty="0"/>
              <a:t>The kingdom gets a new king who is a picky eater. The </a:t>
            </a:r>
            <a:r>
              <a:rPr lang="en-US" sz="2800" dirty="0">
                <a:solidFill>
                  <a:srgbClr val="FF0000"/>
                </a:solidFill>
              </a:rPr>
              <a:t>cook</a:t>
            </a:r>
            <a:r>
              <a:rPr lang="en-US" sz="2800" dirty="0"/>
              <a:t> and his dog go to France to </a:t>
            </a:r>
            <a:r>
              <a:rPr lang="en-US" sz="2800" dirty="0" smtClean="0"/>
              <a:t>find French </a:t>
            </a:r>
            <a:r>
              <a:rPr lang="en-US" sz="2800" dirty="0"/>
              <a:t>Fries for the king. They go to Venice to get pizza. The last trip is to Mexico for tacos.</a:t>
            </a:r>
          </a:p>
          <a:p>
            <a:r>
              <a:rPr lang="en-US" sz="2800" dirty="0">
                <a:solidFill>
                  <a:srgbClr val="FF0000"/>
                </a:solidFill>
              </a:rPr>
              <a:t>Max</a:t>
            </a:r>
            <a:r>
              <a:rPr lang="en-US" sz="2800" dirty="0"/>
              <a:t> tastes each meal and thinks that they are all delicious, but the king will not eat them. </a:t>
            </a:r>
            <a:r>
              <a:rPr lang="en-US" sz="2800" dirty="0" smtClean="0"/>
              <a:t>Just when </a:t>
            </a:r>
            <a:r>
              <a:rPr lang="en-US" sz="2800" dirty="0"/>
              <a:t>the cook is about to lose his head, Max saves the day with his surprising discovery.</a:t>
            </a:r>
          </a:p>
        </p:txBody>
      </p:sp>
      <p:pic>
        <p:nvPicPr>
          <p:cNvPr id="6" name="king's">
            <a:hlinkClick r:id="" action="ppaction://media"/>
          </p:cNvPr>
          <p:cNvPicPr>
            <a:picLocks noRot="1" noChangeAspect="1"/>
          </p:cNvPicPr>
          <p:nvPr>
            <a:wavAudioFile r:embed="rId1" name="king's"/>
          </p:nvPr>
        </p:nvPicPr>
        <p:blipFill>
          <a:blip r:embed="rId4" cstate="print"/>
          <a:stretch>
            <a:fillRect/>
          </a:stretch>
        </p:blipFill>
        <p:spPr>
          <a:xfrm>
            <a:off x="81534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24800" cy="1162050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/>
              <a:t>Louise, the Adventures of a Chicken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by </a:t>
            </a:r>
            <a:r>
              <a:rPr lang="en-US" sz="2800" i="1" dirty="0"/>
              <a:t>Kate </a:t>
            </a:r>
            <a:r>
              <a:rPr lang="en-US" sz="2800" i="1" dirty="0" err="1"/>
              <a:t>DiCamillo</a:t>
            </a:r>
            <a:r>
              <a:rPr lang="en-US" sz="2800" i="1" dirty="0"/>
              <a:t>; illustrated by Harry Bliss</a:t>
            </a:r>
            <a:endParaRPr lang="en-US" sz="2800" dirty="0"/>
          </a:p>
        </p:txBody>
      </p:sp>
      <p:pic>
        <p:nvPicPr>
          <p:cNvPr id="5" name="Content Placeholder 4" descr="louise-the-adventures-of-a-chicken-cover-larg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2286000"/>
            <a:ext cx="2699385" cy="2971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029200" cy="46910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000" dirty="0">
                <a:solidFill>
                  <a:srgbClr val="FF0000"/>
                </a:solidFill>
              </a:rPr>
              <a:t>Louise</a:t>
            </a:r>
            <a:r>
              <a:rPr lang="en-US" sz="2000" dirty="0"/>
              <a:t>, the spirited chicken, longs for excitement and adventure. She leaves the hen house </a:t>
            </a:r>
            <a:r>
              <a:rPr lang="en-US" sz="2000" dirty="0" smtClean="0"/>
              <a:t>and ventures </a:t>
            </a:r>
            <a:r>
              <a:rPr lang="en-US" sz="2000" dirty="0"/>
              <a:t>out into the world. Her first adventure occurs in the high seas with some </a:t>
            </a:r>
            <a:r>
              <a:rPr lang="en-US" sz="2000" dirty="0" smtClean="0"/>
              <a:t>dastardly pirates</a:t>
            </a:r>
            <a:r>
              <a:rPr lang="en-US" sz="2000" dirty="0"/>
              <a:t>. She barely escapes with her feathers. Still longing for more adventure, she sets out </a:t>
            </a:r>
            <a:r>
              <a:rPr lang="en-US" sz="2000" dirty="0" smtClean="0"/>
              <a:t>for the </a:t>
            </a:r>
            <a:r>
              <a:rPr lang="en-US" sz="2000" dirty="0"/>
              <a:t>BIG TENT, seeking the glamour of the circus. This adventure brings her </a:t>
            </a:r>
            <a:r>
              <a:rPr lang="en-US" sz="2000" dirty="0" smtClean="0"/>
              <a:t>mouth-wateringly close </a:t>
            </a:r>
            <a:r>
              <a:rPr lang="en-US" sz="2000" dirty="0"/>
              <a:t>to the circus lion. In her third and final adventure, Louise meets an exotic fortune teller in </a:t>
            </a:r>
            <a:r>
              <a:rPr lang="en-US" sz="2000" dirty="0" smtClean="0"/>
              <a:t>a bustling </a:t>
            </a:r>
            <a:r>
              <a:rPr lang="en-US" sz="2000" dirty="0"/>
              <a:t>bazaar, who sees a dark stranger in Louise’s future. What happens when she </a:t>
            </a:r>
            <a:r>
              <a:rPr lang="en-US" sz="2000" dirty="0" smtClean="0"/>
              <a:t>really meets </a:t>
            </a:r>
            <a:r>
              <a:rPr lang="en-US" sz="2000" dirty="0"/>
              <a:t>the dark stranger who carries her away? Will she ever see her sister hens and warm </a:t>
            </a:r>
            <a:r>
              <a:rPr lang="en-US" sz="2000" dirty="0" smtClean="0"/>
              <a:t>comfy hen </a:t>
            </a:r>
            <a:r>
              <a:rPr lang="en-US" sz="2000" dirty="0"/>
              <a:t>house again?</a:t>
            </a:r>
          </a:p>
        </p:txBody>
      </p:sp>
      <p:pic>
        <p:nvPicPr>
          <p:cNvPr id="6" name="louise">
            <a:hlinkClick r:id="" action="ppaction://media"/>
          </p:cNvPr>
          <p:cNvPicPr>
            <a:picLocks noRot="1" noChangeAspect="1"/>
          </p:cNvPicPr>
          <p:nvPr>
            <a:wavAudioFile r:embed="rId1" name="louise"/>
          </p:nvPr>
        </p:nvPicPr>
        <p:blipFill>
          <a:blip r:embed="rId4" cstate="print"/>
          <a:stretch>
            <a:fillRect/>
          </a:stretch>
        </p:blipFill>
        <p:spPr>
          <a:xfrm>
            <a:off x="80772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1381</Words>
  <Application>Microsoft Office PowerPoint</Application>
  <PresentationFormat>On-screen Show (4:3)</PresentationFormat>
  <Paragraphs>51</Paragraphs>
  <Slides>15</Slides>
  <Notes>0</Notes>
  <HiddenSlides>0</HiddenSlides>
  <MMClips>15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 Book by  Mordicai Gerstein</vt:lpstr>
      <vt:lpstr>Bad to the Bone  by Lucy Nolan; illustrated by Mike Reed</vt:lpstr>
      <vt:lpstr>Bats at the Library  by Brian Lies</vt:lpstr>
      <vt:lpstr>Chester  written and illustrated by Mélanie Watt.</vt:lpstr>
      <vt:lpstr>Dirk Bones and the Mystery of the Missing Book  written and illustrated by Doug Cushman</vt:lpstr>
      <vt:lpstr>Goof-Off Goalie (Gym Shorts Series)  by Betty Hicks; illustrated by Adam McCauley</vt:lpstr>
      <vt:lpstr>Ivan the Terrier written and illustrated by Peter Catalanotto.</vt:lpstr>
      <vt:lpstr>The King’s Taster  by Kenneth Oppel;  paintings by Steve Johnson and Lou Fancher</vt:lpstr>
      <vt:lpstr>Louise, the Adventures of a Chicken  by Kate DiCamillo; illustrated by Harry Bliss</vt:lpstr>
      <vt:lpstr>Naked Mole Rat Gets Dressed  written and illustrated by Mo Willems</vt:lpstr>
      <vt:lpstr>Nikki and Deja  by Karen English; illustrated by Laura Freeman</vt:lpstr>
      <vt:lpstr>Our Children Can Soar: A Celebration of Rosa, Barack, and the Pioneers of Change  by Michelle Cook; illustrated by 13 leading artists</vt:lpstr>
      <vt:lpstr>Red Sings from Treetops: A Year in Colors  by Joyce Sidman; illustrated by Pamela Zagarenski.</vt:lpstr>
      <vt:lpstr>Tsunami  by Kimiko Kajikawa; illustrated by Ed Young.</vt:lpstr>
      <vt:lpstr>Zarafa, the Giraffe Who Walked to the King  by Judith St. George Illustrated by Britt Spencer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Book by Mordicai Gerstein</dc:title>
  <dc:creator>kstanford</dc:creator>
  <cp:lastModifiedBy>Jeannye Glidden</cp:lastModifiedBy>
  <cp:revision>47</cp:revision>
  <dcterms:created xsi:type="dcterms:W3CDTF">2010-11-05T12:10:37Z</dcterms:created>
  <dcterms:modified xsi:type="dcterms:W3CDTF">2010-11-06T14:14:58Z</dcterms:modified>
</cp:coreProperties>
</file>